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E057"/>
    <a:srgbClr val="0000FF"/>
    <a:srgbClr val="FFFFFF"/>
    <a:srgbClr val="0C76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90" y="-12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0477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087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39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918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732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5867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2662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9073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70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6487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3266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95FEC-E824-4D35-99CF-43A9A3C25D62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086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422" y="13692"/>
            <a:ext cx="99330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3507080" y="216024"/>
            <a:ext cx="2864768" cy="6597352"/>
          </a:xfrm>
          <a:prstGeom prst="rect">
            <a:avLst/>
          </a:prstGeom>
          <a:solidFill>
            <a:srgbClr val="FFFFFF">
              <a:alpha val="30980"/>
            </a:srgbClr>
          </a:solidFill>
          <a:ln w="114300">
            <a:solidFill>
              <a:srgbClr val="0C76CE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42" name="Picture 8" descr="Похожее изображение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7" t="3997" r="42293" b="25032"/>
          <a:stretch/>
        </p:blipFill>
        <p:spPr bwMode="auto">
          <a:xfrm>
            <a:off x="3584848" y="313594"/>
            <a:ext cx="2736304" cy="228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Картинки по запросу безопасные окн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277" t="12417" b="7090"/>
          <a:stretch/>
        </p:blipFill>
        <p:spPr bwMode="auto">
          <a:xfrm>
            <a:off x="3942815" y="2660228"/>
            <a:ext cx="1957599" cy="1903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216024" y="168920"/>
            <a:ext cx="2864768" cy="6597352"/>
          </a:xfrm>
          <a:prstGeom prst="rect">
            <a:avLst/>
          </a:prstGeom>
          <a:solidFill>
            <a:srgbClr val="FFFFFF">
              <a:alpha val="30980"/>
            </a:srgbClr>
          </a:solidFill>
          <a:ln w="114300">
            <a:solidFill>
              <a:srgbClr val="0C76CE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47459" y="254803"/>
            <a:ext cx="271717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по-прежнему выпадают из окон, несмотря на принятие два года назад ГОСТа о детской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безопасности. О причинах и профилактике подобных инцидентов, в материале ОКНА МЕДИА Сообщения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 выпавших из окон детях появляются в СМИ с пугающей регулярностью. По официальной статистике МВД за 2017 год из 2259 жителей России, погибших от «падения с высоты», более 50% дети, выпавшие из окон. 2018 год – печальная статистика продолжается.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584848" y="4603574"/>
            <a:ext cx="27645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Подводя итог всему вышесказанному хочется отметить, что в абсолютном большинстве случаев 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причиной трагедий с малышами виноваты именно взрослые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 не оставляйте детей без присмотра, не надейтесь на москитную сетку, позаботьтесь о том, чтобы 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купить качественную оконную фурнитуру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и вы сможете быть спокойны за безопасность своего ребенка, за его здоровье и жизнь.</a:t>
            </a:r>
          </a:p>
        </p:txBody>
      </p:sp>
      <p:pic>
        <p:nvPicPr>
          <p:cNvPr id="46" name="Picture 12" descr="Картинки по запросу выпавших из окна детей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693" r="32495" b="11396"/>
          <a:stretch/>
        </p:blipFill>
        <p:spPr bwMode="auto">
          <a:xfrm>
            <a:off x="381077" y="3769295"/>
            <a:ext cx="2449936" cy="2756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6825208" y="144016"/>
            <a:ext cx="2864768" cy="6597352"/>
          </a:xfrm>
          <a:prstGeom prst="rect">
            <a:avLst/>
          </a:prstGeom>
          <a:noFill/>
          <a:ln w="114300">
            <a:solidFill>
              <a:srgbClr val="0C76CE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961112" y="671883"/>
            <a:ext cx="4772980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БЕЗОПАСНЫЕ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ОКНА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ДЕТЕЙ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041232" y="1901150"/>
            <a:ext cx="24765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позаботимся о самом ценном</a:t>
            </a:r>
          </a:p>
        </p:txBody>
      </p:sp>
      <p:pic>
        <p:nvPicPr>
          <p:cNvPr id="39" name="Picture 6" descr="Картинки по запросу ребенок у окна пнг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06" t="14936" r="13823" b="13582"/>
          <a:stretch/>
        </p:blipFill>
        <p:spPr bwMode="auto">
          <a:xfrm>
            <a:off x="7257328" y="4109574"/>
            <a:ext cx="2000528" cy="2017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7185248" y="3769295"/>
            <a:ext cx="2334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амятка для родителей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53264" y="6139978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Подготовила: Татаринцева Н.Г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2021 г.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5506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" name="Picture 2" descr="Картинки по запросу фон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329"/>
            <a:ext cx="9906000" cy="68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3507080" y="188640"/>
            <a:ext cx="2864768" cy="6597352"/>
          </a:xfrm>
          <a:prstGeom prst="rect">
            <a:avLst/>
          </a:prstGeom>
          <a:solidFill>
            <a:srgbClr val="FFFFFF">
              <a:alpha val="30980"/>
            </a:srgbClr>
          </a:solidFill>
          <a:ln w="114300">
            <a:solidFill>
              <a:srgbClr val="0C76CE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16024" y="260648"/>
            <a:ext cx="2864768" cy="6597352"/>
          </a:xfrm>
          <a:prstGeom prst="rect">
            <a:avLst/>
          </a:prstGeom>
          <a:solidFill>
            <a:srgbClr val="FFFFFF">
              <a:alpha val="30980"/>
            </a:srgbClr>
          </a:solidFill>
          <a:ln w="114300">
            <a:solidFill>
              <a:srgbClr val="0C76CE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753200" y="168920"/>
            <a:ext cx="2864768" cy="6597352"/>
          </a:xfrm>
          <a:prstGeom prst="rect">
            <a:avLst/>
          </a:prstGeom>
          <a:solidFill>
            <a:srgbClr val="FFFFFF">
              <a:alpha val="30980"/>
            </a:srgbClr>
          </a:solidFill>
          <a:ln w="114300">
            <a:solidFill>
              <a:srgbClr val="0C76CE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2432720" y="-64466"/>
            <a:ext cx="399402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Советы </a:t>
            </a:r>
            <a:br>
              <a:rPr lang="ru-RU" sz="28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родителям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ая прямоугольная выноска 45"/>
          <p:cNvSpPr/>
          <p:nvPr/>
        </p:nvSpPr>
        <p:spPr>
          <a:xfrm>
            <a:off x="3620834" y="1268760"/>
            <a:ext cx="1684784" cy="612648"/>
          </a:xfrm>
          <a:prstGeom prst="wedgeRoundRectCallout">
            <a:avLst>
              <a:gd name="adj1" fmla="val -34679"/>
              <a:gd name="adj2" fmla="val 69389"/>
              <a:gd name="adj3" fmla="val 16667"/>
            </a:avLst>
          </a:prstGeom>
          <a:solidFill>
            <a:srgbClr val="FFFFFF">
              <a:alpha val="23922"/>
            </a:srgbClr>
          </a:solidFill>
          <a:ln>
            <a:solidFill>
              <a:srgbClr val="00B0F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Не приучайте малышей смотреть в окно!</a:t>
            </a:r>
            <a:endParaRPr lang="ru-RU" sz="13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7" name="Скругленная прямоугольная выноска 46"/>
          <p:cNvSpPr/>
          <p:nvPr/>
        </p:nvSpPr>
        <p:spPr>
          <a:xfrm>
            <a:off x="4529120" y="2060848"/>
            <a:ext cx="1684784" cy="491035"/>
          </a:xfrm>
          <a:prstGeom prst="wedgeRoundRectCallout">
            <a:avLst>
              <a:gd name="adj1" fmla="val 32955"/>
              <a:gd name="adj2" fmla="val 78574"/>
              <a:gd name="adj3" fmla="val 16667"/>
            </a:avLst>
          </a:prstGeom>
          <a:solidFill>
            <a:srgbClr val="FFFFFF">
              <a:alpha val="23922"/>
            </a:srgbClr>
          </a:solidFill>
          <a:ln>
            <a:solidFill>
              <a:srgbClr val="00B0F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Уберите от окон диваны и стулья!</a:t>
            </a:r>
            <a:endParaRPr lang="ru-RU" sz="13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8" name="Скругленная прямоугольная выноска 47"/>
          <p:cNvSpPr/>
          <p:nvPr/>
        </p:nvSpPr>
        <p:spPr>
          <a:xfrm>
            <a:off x="3656857" y="2832545"/>
            <a:ext cx="2215956" cy="1820591"/>
          </a:xfrm>
          <a:prstGeom prst="wedgeRoundRectCallout">
            <a:avLst>
              <a:gd name="adj1" fmla="val -39924"/>
              <a:gd name="adj2" fmla="val 59256"/>
              <a:gd name="adj3" fmla="val 16667"/>
            </a:avLst>
          </a:prstGeom>
          <a:solidFill>
            <a:srgbClr val="FFFFFF">
              <a:alpha val="23922"/>
            </a:srgbClr>
          </a:solidFill>
          <a:ln>
            <a:solidFill>
              <a:srgbClr val="00B0F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НЕ успокаивайте себя тем, что ребенок ещё маленький. Даже если он еще не может сам залезать на подоконник, то когда-нибудь у него получится. Лучше, если во время такой попытки вы будете рядом.</a:t>
            </a:r>
            <a:endParaRPr lang="ru-RU" sz="12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9" name="Скругленная прямоугольная выноска 48"/>
          <p:cNvSpPr/>
          <p:nvPr/>
        </p:nvSpPr>
        <p:spPr>
          <a:xfrm>
            <a:off x="4016896" y="4941168"/>
            <a:ext cx="2197008" cy="452439"/>
          </a:xfrm>
          <a:prstGeom prst="wedgeRoundRectCallout">
            <a:avLst>
              <a:gd name="adj1" fmla="val 41396"/>
              <a:gd name="adj2" fmla="val 77912"/>
              <a:gd name="adj3" fmla="val 16667"/>
            </a:avLst>
          </a:prstGeom>
          <a:solidFill>
            <a:srgbClr val="FFFFFF">
              <a:alpha val="23922"/>
            </a:srgbClr>
          </a:solidFill>
          <a:ln>
            <a:solidFill>
              <a:srgbClr val="00B0F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Не поощряйте игры детей на подоконнике</a:t>
            </a:r>
            <a:endParaRPr lang="ru-RU" sz="13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0" name="Скругленная прямоугольная выноска 49"/>
          <p:cNvSpPr/>
          <p:nvPr/>
        </p:nvSpPr>
        <p:spPr>
          <a:xfrm>
            <a:off x="3584849" y="5589240"/>
            <a:ext cx="2174713" cy="936104"/>
          </a:xfrm>
          <a:prstGeom prst="wedgeRoundRectCallout">
            <a:avLst>
              <a:gd name="adj1" fmla="val -38521"/>
              <a:gd name="adj2" fmla="val 63221"/>
              <a:gd name="adj3" fmla="val 16667"/>
            </a:avLst>
          </a:prstGeom>
          <a:solidFill>
            <a:srgbClr val="FFFFFF">
              <a:alpha val="23922"/>
            </a:srgbClr>
          </a:solidFill>
          <a:ln>
            <a:solidFill>
              <a:srgbClr val="00B0F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Установите на окнах задвижки и ограничители, чтобы ребенок не мог открывать их полностью.</a:t>
            </a:r>
            <a:endParaRPr lang="ru-RU" sz="12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1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9064" y="1386751"/>
            <a:ext cx="376331" cy="3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6896" y="2118199"/>
            <a:ext cx="376331" cy="3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0834" y="5017276"/>
            <a:ext cx="376331" cy="3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2813" y="5894934"/>
            <a:ext cx="376331" cy="3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9104" y="3554674"/>
            <a:ext cx="376331" cy="3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5618" y="382046"/>
            <a:ext cx="1004705" cy="100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Прямоугольник 56"/>
          <p:cNvSpPr/>
          <p:nvPr/>
        </p:nvSpPr>
        <p:spPr>
          <a:xfrm>
            <a:off x="216025" y="238576"/>
            <a:ext cx="286476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всегда притягивает то, что происходит за окном. Как меняются пейзажи, небо, жизнь. Окно с красивым панорамным видом может стать целым миром для познания маленького мечтателя.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Хочется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оудобнее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устроиться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наблюдать, наблюдать, наблюдать… 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Согласно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статистике, люди во всем мире чаще всего переоценивают именно безопасность. Речь идет о безопасности в домашней обстановке. Родители не всегда думают о ней, даже если в доме дети!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" name="Picture 14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4608" y="1291932"/>
            <a:ext cx="1224136" cy="696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1482117" y="3140382"/>
            <a:ext cx="14546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Многие родители возлагают неоправданно большие надежды на защитные свойства москитной сетки. Это очень опасное заблуждение, </a:t>
            </a:r>
          </a:p>
        </p:txBody>
      </p:sp>
      <p:pic>
        <p:nvPicPr>
          <p:cNvPr id="60" name="Picture 16" descr="фото: москитная сетка не создает защиту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43" t="1112" r="28217"/>
          <a:stretch/>
        </p:blipFill>
        <p:spPr bwMode="auto">
          <a:xfrm>
            <a:off x="458878" y="3276839"/>
            <a:ext cx="923026" cy="1376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301789" y="4689718"/>
            <a:ext cx="127916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которое уже не раз приводило к трагическим случаям гибели детей. Зачастую москитные сетки сами выпадают из окон из-за ненадежности их креплений.</a:t>
            </a:r>
          </a:p>
        </p:txBody>
      </p:sp>
      <p:pic>
        <p:nvPicPr>
          <p:cNvPr id="62" name="Picture 18" descr="Картинки по запросу ребенок и окно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379" r="39100" b="31091"/>
          <a:stretch/>
        </p:blipFill>
        <p:spPr bwMode="auto">
          <a:xfrm>
            <a:off x="1677179" y="4959740"/>
            <a:ext cx="1064533" cy="1754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0" descr="Картинки по запросу ребенок и окно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7604" y="315552"/>
            <a:ext cx="2515959" cy="1543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Прямоугольник 63"/>
          <p:cNvSpPr/>
          <p:nvPr/>
        </p:nvSpPr>
        <p:spPr>
          <a:xfrm>
            <a:off x="6840401" y="1975480"/>
            <a:ext cx="2690363" cy="2677656"/>
          </a:xfrm>
          <a:prstGeom prst="rect">
            <a:avLst/>
          </a:prstGeom>
          <a:solidFill>
            <a:srgbClr val="0000FF">
              <a:alpha val="10196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 только открытое окно представляет опасность. В закрытом состоянии стеклопакет также может стать причиной травм. Шалости и игры малышей часто приводят к тому, что стекло может разбиться. Сегодняшние технологии позволяют сделать детское окно безопасным за счет использования внутреннего закаленного стекла в стеклопакете.  Такое стекло при разбитии превращается в мелкие не острые фракции, тем самым защитит ребенка от порезов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Трапеция 64"/>
          <p:cNvSpPr/>
          <p:nvPr/>
        </p:nvSpPr>
        <p:spPr>
          <a:xfrm rot="5400000">
            <a:off x="7431660" y="4074834"/>
            <a:ext cx="761700" cy="1769812"/>
          </a:xfrm>
          <a:prstGeom prst="trapezoid">
            <a:avLst>
              <a:gd name="adj" fmla="val 28264"/>
            </a:avLst>
          </a:prstGeom>
          <a:solidFill>
            <a:srgbClr val="2CE057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Трапеция 65"/>
          <p:cNvSpPr/>
          <p:nvPr/>
        </p:nvSpPr>
        <p:spPr>
          <a:xfrm rot="15830668">
            <a:off x="8035136" y="4509480"/>
            <a:ext cx="761700" cy="1985836"/>
          </a:xfrm>
          <a:prstGeom prst="trapezoid">
            <a:avLst>
              <a:gd name="adj" fmla="val 28264"/>
            </a:avLst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Трапеция 66"/>
          <p:cNvSpPr/>
          <p:nvPr/>
        </p:nvSpPr>
        <p:spPr>
          <a:xfrm rot="5684303">
            <a:off x="7609360" y="5345924"/>
            <a:ext cx="761700" cy="1985836"/>
          </a:xfrm>
          <a:prstGeom prst="trapezoid">
            <a:avLst>
              <a:gd name="adj" fmla="val 2826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6983765" y="4767277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ребёнок</a:t>
            </a:r>
            <a:endParaRPr lang="ru-RU" sz="2000" b="1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 rot="21154406">
            <a:off x="7380783" y="5279563"/>
            <a:ext cx="215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ткрытое окно</a:t>
            </a:r>
            <a:endParaRPr lang="ru-RU" b="1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 rot="309090">
            <a:off x="6973650" y="6166748"/>
            <a:ext cx="2301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ОПАСНОСТЬ!</a:t>
            </a:r>
            <a:endParaRPr lang="ru-RU" sz="2000" b="1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1" name="Плюс 70"/>
          <p:cNvSpPr/>
          <p:nvPr/>
        </p:nvSpPr>
        <p:spPr>
          <a:xfrm>
            <a:off x="7509199" y="5095460"/>
            <a:ext cx="374666" cy="368769"/>
          </a:xfrm>
          <a:prstGeom prst="mathPl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Равно 71"/>
          <p:cNvSpPr/>
          <p:nvPr/>
        </p:nvSpPr>
        <p:spPr>
          <a:xfrm>
            <a:off x="8193360" y="5805264"/>
            <a:ext cx="429180" cy="296352"/>
          </a:xfrm>
          <a:prstGeom prst="mathEqua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-99392"/>
            <a:ext cx="9907588" cy="717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907588" cy="717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5544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320</Words>
  <Application>Microsoft Office PowerPoint</Application>
  <PresentationFormat>Лист A4 (210x297 мм)</PresentationFormat>
  <Paragraphs>28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BerPC</cp:lastModifiedBy>
  <cp:revision>19</cp:revision>
  <dcterms:created xsi:type="dcterms:W3CDTF">2019-04-16T15:59:56Z</dcterms:created>
  <dcterms:modified xsi:type="dcterms:W3CDTF">2021-08-19T07:31:22Z</dcterms:modified>
</cp:coreProperties>
</file>